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5" r:id="rId10"/>
    <p:sldId id="263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187" autoAdjust="0"/>
  </p:normalViewPr>
  <p:slideViewPr>
    <p:cSldViewPr snapToGrid="0">
      <p:cViewPr>
        <p:scale>
          <a:sx n="70" d="100"/>
          <a:sy n="70" d="100"/>
        </p:scale>
        <p:origin x="11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F9AD0-7CC8-4FCA-8C58-1FEC29A9EF02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B815A-7D64-4CDE-AECA-C7921A8FD8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3073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ska.travel/pl/poznaj-atrakcje-i-zabytki/dziedzictwo-unesco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Warszawę</a:t>
            </a:r>
            <a:r>
              <a:rPr lang="pl-PL" baseline="0" dirty="0" smtClean="0"/>
              <a:t> zamieszkuje 1 milion 790 tysięcy ludzi na 515 km</a:t>
            </a:r>
            <a:r>
              <a:rPr lang="pl-PL" sz="1100" baseline="0" dirty="0" smtClean="0"/>
              <a:t>2. Co ciekawe ci mieszkańcy w 95% są zadowoleni z mieszkania w stolicy.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B815A-7D64-4CDE-AECA-C7921A8FD8D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1113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Krajobraz wielkomiejski to krajobraz w którym wszystkie elementy są stworzone</a:t>
            </a:r>
            <a:r>
              <a:rPr lang="pl-PL" baseline="0" dirty="0" smtClean="0"/>
              <a:t> przez człowieka.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B815A-7D64-4CDE-AECA-C7921A8FD8D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5293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O bogatej i dramatycznej historii miasta świadczy także interaktywne </a:t>
            </a:r>
            <a:r>
              <a:rPr lang="pl-PL" b="1" dirty="0" smtClean="0"/>
              <a:t>Muzeum Powstania Warszawskiego</a:t>
            </a:r>
            <a:r>
              <a:rPr lang="pl-PL" dirty="0" smtClean="0"/>
              <a:t>. Dokumentuje ono trwającą 63 dni heroiczną walkę mieszkańców przeciwko okupantowi w czasie II wojny światowej. Tragiczne wydarzenia 1944 roku na zawsze zmieniły oblicze stolicy i wpłynęły na jej współczesny charakter.</a:t>
            </a:r>
          </a:p>
          <a:p>
            <a:r>
              <a:rPr lang="pl-PL" dirty="0" smtClean="0"/>
              <a:t>Nad warszawską </a:t>
            </a:r>
            <a:r>
              <a:rPr lang="pl-PL" b="1" dirty="0" smtClean="0"/>
              <a:t>Wisłą</a:t>
            </a:r>
            <a:r>
              <a:rPr lang="pl-PL" dirty="0" smtClean="0"/>
              <a:t> można odetchnąć od wielkomiejskiego zgiełku. Czyste i zadbane plaże przyciągają amatorów sportów oraz wielbicieli leniwego wypoczynku, a </a:t>
            </a:r>
            <a:r>
              <a:rPr lang="pl-PL" b="1" dirty="0" smtClean="0"/>
              <a:t>bulwary wiślane</a:t>
            </a:r>
            <a:r>
              <a:rPr lang="pl-PL" dirty="0" smtClean="0"/>
              <a:t> ze ścieżkami rowerowymi, tarasami widokowymi, mini-plażą i przystaniami rzecznymi – mieszkańców i turystów w każdym wieku. W letnie weekendy w nadwiślańskim </a:t>
            </a:r>
            <a:r>
              <a:rPr lang="pl-PL" b="1" dirty="0" smtClean="0"/>
              <a:t>Multimedialnym Parku Fontann</a:t>
            </a:r>
            <a:r>
              <a:rPr lang="pl-PL" dirty="0" smtClean="0"/>
              <a:t> organizowane są spektakularne pokazy laserowe inspirowane warszawskimi legendami: o Warsie i Sawie, Bazyliszku i Warszawskiej Syrence. </a:t>
            </a:r>
          </a:p>
          <a:p>
            <a:r>
              <a:rPr lang="pl-PL" dirty="0" smtClean="0"/>
              <a:t>Ważnym</a:t>
            </a:r>
            <a:r>
              <a:rPr lang="pl-PL" baseline="0" dirty="0" smtClean="0"/>
              <a:t> miejscem dla ciekawych naukowców jest Centrum Nauki Kopernik, a dla sportowców Stadion Narodowy.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B815A-7D64-4CDE-AECA-C7921A8FD8D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4778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700-letnia </a:t>
            </a:r>
            <a:r>
              <a:rPr lang="pl-PL" b="1" dirty="0" smtClean="0"/>
              <a:t>Starówka</a:t>
            </a:r>
            <a:r>
              <a:rPr lang="pl-PL" dirty="0" smtClean="0"/>
              <a:t>, która po II wojnie światowej została zrekonstruowana tak szczegółowo, że wpisano ją na </a:t>
            </a:r>
            <a:r>
              <a:rPr lang="pl-PL" b="1" dirty="0" smtClean="0">
                <a:hlinkClick r:id="rId3" tooltip="link otworzy się w nowej karcie"/>
              </a:rPr>
              <a:t>listę światowego dziedzictwa UNESCO</a:t>
            </a:r>
            <a:r>
              <a:rPr lang="pl-PL" b="1" dirty="0" smtClean="0"/>
              <a:t>.</a:t>
            </a:r>
            <a:r>
              <a:rPr lang="pl-PL" dirty="0" smtClean="0"/>
              <a:t> Centralnym miejscem Starówki jest </a:t>
            </a:r>
            <a:r>
              <a:rPr lang="pl-PL" b="1" dirty="0" smtClean="0"/>
              <a:t>Rynek</a:t>
            </a:r>
            <a:r>
              <a:rPr lang="pl-PL" dirty="0" smtClean="0"/>
              <a:t>, </a:t>
            </a:r>
          </a:p>
          <a:p>
            <a:r>
              <a:rPr lang="pl-PL" dirty="0" smtClean="0"/>
              <a:t>Warszawa od wieków była siedzibą polskich władców. Świadczą o tym znajdujące się wzdłuż </a:t>
            </a:r>
            <a:r>
              <a:rPr lang="pl-PL" b="1" dirty="0" smtClean="0"/>
              <a:t>Traktu Królewskiego</a:t>
            </a:r>
            <a:r>
              <a:rPr lang="pl-PL" dirty="0" smtClean="0"/>
              <a:t> imponujące historyczne gmachy: </a:t>
            </a:r>
            <a:r>
              <a:rPr lang="pl-PL" b="1" dirty="0" smtClean="0"/>
              <a:t>Pałac Prezydencki</a:t>
            </a:r>
            <a:r>
              <a:rPr lang="pl-PL" dirty="0" smtClean="0"/>
              <a:t>, </a:t>
            </a:r>
            <a:r>
              <a:rPr lang="pl-PL" b="1" dirty="0" smtClean="0"/>
              <a:t>Ministerstwo Kultury i Sztuki</a:t>
            </a:r>
            <a:r>
              <a:rPr lang="pl-PL" dirty="0" smtClean="0"/>
              <a:t>, </a:t>
            </a:r>
            <a:r>
              <a:rPr lang="pl-PL" b="1" dirty="0" smtClean="0"/>
              <a:t>Akademia Sztuk Pięknych</a:t>
            </a:r>
            <a:r>
              <a:rPr lang="pl-PL" dirty="0" smtClean="0"/>
              <a:t> czy </a:t>
            </a:r>
            <a:r>
              <a:rPr lang="pl-PL" b="1" dirty="0" smtClean="0"/>
              <a:t>Uniwersytet Warszawski</a:t>
            </a:r>
            <a:r>
              <a:rPr lang="pl-PL" dirty="0" smtClean="0"/>
              <a:t> oraz eleganckie </a:t>
            </a:r>
            <a:r>
              <a:rPr lang="pl-PL" b="1" dirty="0" smtClean="0"/>
              <a:t>rezydencje królów</a:t>
            </a:r>
            <a:r>
              <a:rPr lang="pl-PL" dirty="0" smtClean="0"/>
              <a:t>. Jedną z nich jest </a:t>
            </a:r>
            <a:r>
              <a:rPr lang="pl-PL" b="1" dirty="0" smtClean="0"/>
              <a:t>Zamek Królewski</a:t>
            </a:r>
            <a:r>
              <a:rPr lang="pl-PL" dirty="0" smtClean="0"/>
              <a:t>, siedziba polskich władców od XVI wieku, gdzie zobaczyć można insygnia i trony królewskie czy obrazy słynnych malarzy</a:t>
            </a:r>
            <a:r>
              <a:rPr lang="pl-PL" baseline="0" dirty="0" smtClean="0"/>
              <a:t> np..</a:t>
            </a:r>
            <a:r>
              <a:rPr lang="pl-PL" dirty="0" smtClean="0"/>
              <a:t> Matejki. W jego sąsiedztwie stoi </a:t>
            </a:r>
            <a:r>
              <a:rPr lang="pl-PL" b="1" dirty="0" smtClean="0"/>
              <a:t>Kolumna Zygmunta</a:t>
            </a:r>
            <a:r>
              <a:rPr lang="pl-PL" dirty="0" smtClean="0"/>
              <a:t> będąca najsłynniejszym pomnikiem w Polsce – pod nią umawiają się warszawiacy i turyści. Kolejną królewską rezydencją na Trakcie jest znajdujący się na terenie </a:t>
            </a:r>
            <a:r>
              <a:rPr lang="pl-PL" b="1" dirty="0" smtClean="0"/>
              <a:t>Łazienek Królewskich Pałac na Wyspie</a:t>
            </a:r>
            <a:r>
              <a:rPr lang="pl-PL" dirty="0" smtClean="0"/>
              <a:t>. W jego wnętrzach warto zobaczyć obrazy z kolekcji Stanisława Augusta Poniatowskiego, ostatniego króla Polski. Latem pod znajdującym się w Parku Łazienkowskim </a:t>
            </a:r>
            <a:r>
              <a:rPr lang="pl-PL" b="1" dirty="0" smtClean="0"/>
              <a:t>pomnikiem Fryderyka Chopina</a:t>
            </a:r>
            <a:r>
              <a:rPr lang="pl-PL" dirty="0" smtClean="0"/>
              <a:t> organizowane są słynne, darmowe niedzielne </a:t>
            </a:r>
            <a:r>
              <a:rPr lang="pl-PL" b="1" dirty="0" smtClean="0"/>
              <a:t>Koncerty Chopinowskie</a:t>
            </a:r>
            <a:r>
              <a:rPr lang="pl-PL" dirty="0" smtClean="0"/>
              <a:t>. Trakt Królewski kończy się na dawnej siedzibie króla Jana III Sobieskiego w </a:t>
            </a:r>
            <a:r>
              <a:rPr lang="pl-PL" b="1" dirty="0" smtClean="0"/>
              <a:t>Wilanowie</a:t>
            </a:r>
            <a:r>
              <a:rPr lang="pl-PL" dirty="0" smtClean="0"/>
              <a:t>. W otoczonym ogrodami, barokowym </a:t>
            </a:r>
            <a:r>
              <a:rPr lang="pl-PL" b="1" dirty="0" smtClean="0"/>
              <a:t>pałacu</a:t>
            </a:r>
            <a:r>
              <a:rPr lang="pl-PL" dirty="0" smtClean="0"/>
              <a:t> bogato zdobione i umeblowane komnaty ukazują, jak żyli w nim przez 300 lat kolejni, możni właściciele pielęgnując pamięć o zwycięzcy spod Wiednia.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B815A-7D64-4CDE-AECA-C7921A8FD8DE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4888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 Warszawie działa kilkadziesiąt szkół wyższych np. Uniwersytet Warszawski z</a:t>
            </a:r>
            <a:r>
              <a:rPr lang="pl-PL" baseline="0" dirty="0" smtClean="0"/>
              <a:t> nowoczesną architekturą.  Oprócz tego są też muzea np. Historii żydów Polskich,  </a:t>
            </a:r>
            <a:r>
              <a:rPr lang="pl-PL" baseline="0" dirty="0" err="1" smtClean="0"/>
              <a:t>Cosmos</a:t>
            </a:r>
            <a:r>
              <a:rPr lang="pl-PL" baseline="0" dirty="0" smtClean="0"/>
              <a:t> muzeum, galerie też handlowe np. Złote Trasy z nowoczesną architekturą, teatry, kina , sale koncertowe.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B815A-7D64-4CDE-AECA-C7921A8FD8DE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705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444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018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6059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0087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3310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073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6508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083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8548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6064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9042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883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2051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899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262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4258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968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B386DEC-9CE5-4670-9E13-479FD6F59B7C}" type="datetimeFigureOut">
              <a:rPr lang="pl-PL" smtClean="0"/>
              <a:t>24.11.2020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F3032B4-8ED1-44E1-9210-C5E61F0487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24537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smtClean="0"/>
              <a:t>Krajobraz wielkomiejski Warszawy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  <a:p>
            <a:r>
              <a:rPr lang="pl-PL" b="1" dirty="0" smtClean="0">
                <a:solidFill>
                  <a:schemeClr val="tx1"/>
                </a:solidFill>
              </a:rPr>
              <a:t>OLEK MANIKOWSKI KL. 5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/>
          <p:nvPr/>
        </p:nvPicPr>
        <p:blipFill rotWithShape="1">
          <a:blip r:embed="rId2"/>
          <a:srcRect l="34392" t="8701" r="35714" b="16520"/>
          <a:stretch/>
        </p:blipFill>
        <p:spPr bwMode="auto">
          <a:xfrm>
            <a:off x="6766560" y="571501"/>
            <a:ext cx="4180114" cy="530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408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2882" y="5579582"/>
            <a:ext cx="10732725" cy="908593"/>
          </a:xfrm>
        </p:spPr>
        <p:txBody>
          <a:bodyPr>
            <a:normAutofit/>
          </a:bodyPr>
          <a:lstStyle/>
          <a:p>
            <a:r>
              <a:rPr lang="pl-PL" sz="2400" dirty="0" smtClean="0"/>
              <a:t>WAŻNE </a:t>
            </a:r>
            <a:r>
              <a:rPr lang="pl-PL" sz="2400" dirty="0"/>
              <a:t>INFORMACJE DLA MIESZKAŃCÓW </a:t>
            </a:r>
            <a:r>
              <a:rPr lang="pl-PL" sz="2400" dirty="0" smtClean="0"/>
              <a:t>ZNAJDUJĄ SIĘ NA </a:t>
            </a:r>
            <a:r>
              <a:rPr lang="pl-PL" sz="2400" dirty="0"/>
              <a:t>STRONIE MIASTA https://www.um.warszawa.pl/dla-mieszkancow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015138" y="363583"/>
            <a:ext cx="8534400" cy="3615267"/>
          </a:xfrm>
        </p:spPr>
        <p:txBody>
          <a:bodyPr/>
          <a:lstStyle/>
          <a:p>
            <a:endParaRPr lang="pl-PL"/>
          </a:p>
        </p:txBody>
      </p:sp>
      <p:pic>
        <p:nvPicPr>
          <p:cNvPr id="6" name="Symbol zastępczy zawartości 3"/>
          <p:cNvPicPr/>
          <p:nvPr/>
        </p:nvPicPr>
        <p:blipFill rotWithShape="1">
          <a:blip r:embed="rId2"/>
          <a:srcRect t="3998" b="4997"/>
          <a:stretch/>
        </p:blipFill>
        <p:spPr bwMode="auto">
          <a:xfrm>
            <a:off x="1115568" y="146305"/>
            <a:ext cx="9400032" cy="5285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7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301138" y="1095103"/>
            <a:ext cx="567827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 smtClean="0">
                <a:solidFill>
                  <a:schemeClr val="tx1"/>
                </a:solidFill>
              </a:rPr>
              <a:t>DZIĘKUJĘ ZA UWAGĘ</a:t>
            </a:r>
            <a:endParaRPr lang="pl-PL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5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2"/>
          <a:srcRect l="25397" t="18343" r="30820" b="13227"/>
          <a:stretch/>
        </p:blipFill>
        <p:spPr bwMode="auto">
          <a:xfrm>
            <a:off x="3987209" y="1217125"/>
            <a:ext cx="3989840" cy="3461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rostokąt zaokrąglony 4"/>
          <p:cNvSpPr/>
          <p:nvPr/>
        </p:nvSpPr>
        <p:spPr>
          <a:xfrm>
            <a:off x="433548" y="358747"/>
            <a:ext cx="2377440" cy="10450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STOLICA POLSKI</a:t>
            </a:r>
            <a:endParaRPr lang="pl-PL" dirty="0"/>
          </a:p>
        </p:txBody>
      </p:sp>
      <p:sp>
        <p:nvSpPr>
          <p:cNvPr id="6" name="Prostokąt zaokrąglony 5"/>
          <p:cNvSpPr/>
          <p:nvPr/>
        </p:nvSpPr>
        <p:spPr>
          <a:xfrm>
            <a:off x="374765" y="2338372"/>
            <a:ext cx="2455817" cy="11234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LEŻY NAD RZEKĄ WISŁĄ</a:t>
            </a:r>
            <a:endParaRPr lang="pl-PL" dirty="0"/>
          </a:p>
        </p:txBody>
      </p:sp>
      <p:sp>
        <p:nvSpPr>
          <p:cNvPr id="7" name="Prostokąt zaokrąglony 6"/>
          <p:cNvSpPr/>
          <p:nvPr/>
        </p:nvSpPr>
        <p:spPr>
          <a:xfrm>
            <a:off x="248785" y="4583368"/>
            <a:ext cx="2508069" cy="13149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NAJWIĘKSZE MIASTO W POLSCE</a:t>
            </a:r>
            <a:endParaRPr lang="pl-PL" dirty="0"/>
          </a:p>
        </p:txBody>
      </p:sp>
      <p:sp>
        <p:nvSpPr>
          <p:cNvPr id="8" name="Prostokąt zaokrąglony 7"/>
          <p:cNvSpPr/>
          <p:nvPr/>
        </p:nvSpPr>
        <p:spPr>
          <a:xfrm>
            <a:off x="9051082" y="165746"/>
            <a:ext cx="2775098" cy="1580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SIEDZIBA:</a:t>
            </a:r>
          </a:p>
          <a:p>
            <a:pPr algn="ctr"/>
            <a:r>
              <a:rPr lang="pl-PL" dirty="0" smtClean="0"/>
              <a:t>SEJMU, SENATU,</a:t>
            </a:r>
          </a:p>
          <a:p>
            <a:pPr algn="ctr"/>
            <a:r>
              <a:rPr lang="pl-PL" dirty="0" smtClean="0"/>
              <a:t>PREZYDENTA RP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12670971" y="4487332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zaokrąglony 11"/>
          <p:cNvSpPr/>
          <p:nvPr/>
        </p:nvSpPr>
        <p:spPr>
          <a:xfrm>
            <a:off x="9029493" y="5097174"/>
            <a:ext cx="2847703" cy="1602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STOLICA WOJEWÓDZTWA MAZOWIECKIEGO</a:t>
            </a:r>
            <a:endParaRPr lang="pl-PL" dirty="0"/>
          </a:p>
        </p:txBody>
      </p:sp>
      <p:sp>
        <p:nvSpPr>
          <p:cNvPr id="13" name="Prostokąt zaokrąglony 12"/>
          <p:cNvSpPr/>
          <p:nvPr/>
        </p:nvSpPr>
        <p:spPr>
          <a:xfrm>
            <a:off x="8962123" y="2113989"/>
            <a:ext cx="2953017" cy="2248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WAŻNY OŚRODEK NAUKOWY, KULTURALNY, POLTYCZNY I GOSPODARCZY</a:t>
            </a:r>
            <a:endParaRPr lang="pl-PL" dirty="0"/>
          </a:p>
        </p:txBody>
      </p:sp>
      <p:cxnSp>
        <p:nvCxnSpPr>
          <p:cNvPr id="18" name="Łącznik prosty ze strzałką 17"/>
          <p:cNvCxnSpPr>
            <a:stCxn id="5" idx="3"/>
          </p:cNvCxnSpPr>
          <p:nvPr/>
        </p:nvCxnSpPr>
        <p:spPr>
          <a:xfrm>
            <a:off x="2810988" y="881262"/>
            <a:ext cx="1195815" cy="1051611"/>
          </a:xfrm>
          <a:prstGeom prst="straightConnector1">
            <a:avLst/>
          </a:prstGeom>
          <a:ln w="57150">
            <a:solidFill>
              <a:schemeClr val="accent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>
            <a:stCxn id="6" idx="3"/>
          </p:cNvCxnSpPr>
          <p:nvPr/>
        </p:nvCxnSpPr>
        <p:spPr>
          <a:xfrm flipV="1">
            <a:off x="2830582" y="2860158"/>
            <a:ext cx="1034845" cy="39917"/>
          </a:xfrm>
          <a:prstGeom prst="straightConnector1">
            <a:avLst/>
          </a:prstGeom>
          <a:ln w="57150">
            <a:solidFill>
              <a:schemeClr val="accent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/>
          <p:nvPr/>
        </p:nvCxnSpPr>
        <p:spPr>
          <a:xfrm flipV="1">
            <a:off x="2830582" y="4487332"/>
            <a:ext cx="985074" cy="792428"/>
          </a:xfrm>
          <a:prstGeom prst="straightConnector1">
            <a:avLst/>
          </a:prstGeom>
          <a:ln w="57150">
            <a:solidFill>
              <a:schemeClr val="accent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H="1">
            <a:off x="8098831" y="861237"/>
            <a:ext cx="863292" cy="885235"/>
          </a:xfrm>
          <a:prstGeom prst="straightConnector1">
            <a:avLst/>
          </a:prstGeom>
          <a:ln w="57150">
            <a:solidFill>
              <a:schemeClr val="accent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 flipH="1">
            <a:off x="8098831" y="3136605"/>
            <a:ext cx="779355" cy="10632"/>
          </a:xfrm>
          <a:prstGeom prst="straightConnector1">
            <a:avLst/>
          </a:prstGeom>
          <a:ln w="57150">
            <a:solidFill>
              <a:schemeClr val="accent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/>
          <p:cNvCxnSpPr/>
          <p:nvPr/>
        </p:nvCxnSpPr>
        <p:spPr>
          <a:xfrm flipH="1" flipV="1">
            <a:off x="7977049" y="4784651"/>
            <a:ext cx="985074" cy="1209748"/>
          </a:xfrm>
          <a:prstGeom prst="straightConnector1">
            <a:avLst/>
          </a:prstGeom>
          <a:ln w="57150">
            <a:solidFill>
              <a:schemeClr val="accent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17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3"/>
          <a:srcRect l="24339" t="19518" r="24471" b="13697"/>
          <a:stretch/>
        </p:blipFill>
        <p:spPr bwMode="auto">
          <a:xfrm>
            <a:off x="555301" y="241663"/>
            <a:ext cx="6542185" cy="50096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az 4"/>
          <p:cNvPicPr/>
          <p:nvPr/>
        </p:nvPicPr>
        <p:blipFill rotWithShape="1">
          <a:blip r:embed="rId4"/>
          <a:srcRect l="24207" t="17166" r="24339" b="14168"/>
          <a:stretch/>
        </p:blipFill>
        <p:spPr bwMode="auto">
          <a:xfrm>
            <a:off x="7489144" y="3069892"/>
            <a:ext cx="4608467" cy="3788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/>
          <p:nvPr/>
        </p:nvPicPr>
        <p:blipFill rotWithShape="1">
          <a:blip r:embed="rId5"/>
          <a:srcRect l="26322" t="18107" r="28176" b="17460"/>
          <a:stretch/>
        </p:blipFill>
        <p:spPr bwMode="auto">
          <a:xfrm>
            <a:off x="7201990" y="60961"/>
            <a:ext cx="4180114" cy="31525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345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4542" y="4559115"/>
            <a:ext cx="7406050" cy="1507067"/>
          </a:xfrm>
        </p:spPr>
        <p:txBody>
          <a:bodyPr>
            <a:normAutofit/>
          </a:bodyPr>
          <a:lstStyle/>
          <a:p>
            <a:r>
              <a:rPr lang="pl-PL" dirty="0" smtClean="0"/>
              <a:t>KRAJOBRAZ WARSZAWY KRAJOBRAZEM WIELKOMIEJSKIM</a:t>
            </a:r>
            <a:endParaRPr lang="pl-PL" dirty="0"/>
          </a:p>
        </p:txBody>
      </p:sp>
      <p:sp>
        <p:nvSpPr>
          <p:cNvPr id="4" name="Prostokąt zaokrąglony 3"/>
          <p:cNvSpPr/>
          <p:nvPr/>
        </p:nvSpPr>
        <p:spPr>
          <a:xfrm>
            <a:off x="618309" y="243841"/>
            <a:ext cx="4145280" cy="12888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WSZYSTKIE ELEMENTY KRAJOBRAZU SĄ STWORZONE PRZEZ CZŁOWIEKA</a:t>
            </a:r>
            <a:endParaRPr lang="pl-PL" dirty="0"/>
          </a:p>
        </p:txBody>
      </p:sp>
      <p:sp>
        <p:nvSpPr>
          <p:cNvPr id="5" name="Prostokąt zaokrąglony 4"/>
          <p:cNvSpPr/>
          <p:nvPr/>
        </p:nvSpPr>
        <p:spPr>
          <a:xfrm>
            <a:off x="618309" y="1992085"/>
            <a:ext cx="3497081" cy="13498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CECHY KRAJOBRAZU</a:t>
            </a:r>
          </a:p>
          <a:p>
            <a:pPr algn="ctr"/>
            <a:r>
              <a:rPr lang="pl-PL" b="1" dirty="0" smtClean="0"/>
              <a:t>WIELKOMIEJSKIEGO</a:t>
            </a:r>
            <a:endParaRPr lang="pl-PL" b="1" dirty="0"/>
          </a:p>
        </p:txBody>
      </p:sp>
      <p:sp>
        <p:nvSpPr>
          <p:cNvPr id="6" name="Prostokąt zaokrąglony 5"/>
          <p:cNvSpPr/>
          <p:nvPr/>
        </p:nvSpPr>
        <p:spPr>
          <a:xfrm>
            <a:off x="5752601" y="243841"/>
            <a:ext cx="3100252" cy="81376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GĘSTA I WYSOKA ZABUDOWA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5680459" y="1171301"/>
            <a:ext cx="3570515" cy="82078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BRAK TERENÓW ROLNICZYCH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5639390" y="2229151"/>
            <a:ext cx="3579222" cy="81884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BARDZO GĘSTA SIEĆ ULIC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9" name="Obraz 8"/>
          <p:cNvPicPr/>
          <p:nvPr/>
        </p:nvPicPr>
        <p:blipFill rotWithShape="1">
          <a:blip r:embed="rId3"/>
          <a:srcRect l="11772" t="32216" r="59525" b="15109"/>
          <a:stretch/>
        </p:blipFill>
        <p:spPr bwMode="auto">
          <a:xfrm>
            <a:off x="9414511" y="0"/>
            <a:ext cx="2777489" cy="3359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Prostokąt zaokrąglony 9"/>
          <p:cNvSpPr/>
          <p:nvPr/>
        </p:nvSpPr>
        <p:spPr>
          <a:xfrm>
            <a:off x="5607027" y="3359211"/>
            <a:ext cx="3643947" cy="80989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ROZBUDOWANA SIEĆ LINII KOMUNIKACYJNYCH</a:t>
            </a:r>
            <a:endParaRPr lang="pl-PL" b="1" dirty="0">
              <a:solidFill>
                <a:schemeClr val="bg1"/>
              </a:solidFill>
            </a:endParaRPr>
          </a:p>
        </p:txBody>
      </p:sp>
      <p:cxnSp>
        <p:nvCxnSpPr>
          <p:cNvPr id="12" name="Łącznik prosty ze strzałką 11"/>
          <p:cNvCxnSpPr/>
          <p:nvPr/>
        </p:nvCxnSpPr>
        <p:spPr>
          <a:xfrm flipV="1">
            <a:off x="4223657" y="958667"/>
            <a:ext cx="1306286" cy="1263953"/>
          </a:xfrm>
          <a:prstGeom prst="straightConnector1">
            <a:avLst/>
          </a:prstGeom>
          <a:ln w="38100">
            <a:solidFill>
              <a:schemeClr val="accent1">
                <a:alpha val="6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V="1">
            <a:off x="4223657" y="1590643"/>
            <a:ext cx="1306286" cy="929943"/>
          </a:xfrm>
          <a:prstGeom prst="straightConnector1">
            <a:avLst/>
          </a:prstGeom>
          <a:ln w="38100">
            <a:solidFill>
              <a:schemeClr val="accent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 flipV="1">
            <a:off x="4267473" y="2638575"/>
            <a:ext cx="1262470" cy="27816"/>
          </a:xfrm>
          <a:prstGeom prst="straightConnector1">
            <a:avLst/>
          </a:prstGeom>
          <a:ln w="38100">
            <a:solidFill>
              <a:schemeClr val="accent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>
            <a:off x="4223657" y="2989698"/>
            <a:ext cx="1108463" cy="774461"/>
          </a:xfrm>
          <a:prstGeom prst="straightConnector1">
            <a:avLst/>
          </a:prstGeom>
          <a:ln w="38100">
            <a:solidFill>
              <a:schemeClr val="accent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19"/>
          <p:cNvPicPr/>
          <p:nvPr/>
        </p:nvPicPr>
        <p:blipFill rotWithShape="1">
          <a:blip r:embed="rId4"/>
          <a:srcRect l="19180" t="20458" r="62037" b="46150"/>
          <a:stretch/>
        </p:blipFill>
        <p:spPr bwMode="auto">
          <a:xfrm>
            <a:off x="9558244" y="2720399"/>
            <a:ext cx="2444889" cy="2687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Obraz 20"/>
          <p:cNvPicPr/>
          <p:nvPr/>
        </p:nvPicPr>
        <p:blipFill rotWithShape="1">
          <a:blip r:embed="rId5"/>
          <a:srcRect l="5555" t="17166" r="51059" b="17225"/>
          <a:stretch/>
        </p:blipFill>
        <p:spPr bwMode="auto">
          <a:xfrm>
            <a:off x="7445829" y="4169108"/>
            <a:ext cx="2860766" cy="24371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920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2" y="4522168"/>
            <a:ext cx="8534400" cy="1507067"/>
          </a:xfrm>
        </p:spPr>
        <p:txBody>
          <a:bodyPr/>
          <a:lstStyle/>
          <a:p>
            <a:r>
              <a:rPr lang="pl-PL" dirty="0" smtClean="0"/>
              <a:t>TERENY ZIELONE</a:t>
            </a:r>
            <a:br>
              <a:rPr lang="pl-PL" dirty="0" smtClean="0"/>
            </a:br>
            <a:r>
              <a:rPr lang="pl-PL" dirty="0" smtClean="0"/>
              <a:t> W WARSZAWIE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2"/>
          <a:srcRect l="45635" t="35274" r="14417" b="14638"/>
          <a:stretch/>
        </p:blipFill>
        <p:spPr bwMode="auto">
          <a:xfrm>
            <a:off x="141973" y="78633"/>
            <a:ext cx="5125256" cy="3614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az 4"/>
          <p:cNvPicPr/>
          <p:nvPr/>
        </p:nvPicPr>
        <p:blipFill rotWithShape="1">
          <a:blip r:embed="rId3"/>
          <a:srcRect l="66005" t="37390" r="14551" b="16285"/>
          <a:stretch/>
        </p:blipFill>
        <p:spPr bwMode="auto">
          <a:xfrm>
            <a:off x="9483634" y="3431177"/>
            <a:ext cx="1979567" cy="2838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/>
          <p:nvPr/>
        </p:nvPicPr>
        <p:blipFill rotWithShape="1">
          <a:blip r:embed="rId4"/>
          <a:srcRect l="8333" t="27044" r="30688" b="16519"/>
          <a:stretch/>
        </p:blipFill>
        <p:spPr bwMode="auto">
          <a:xfrm>
            <a:off x="7550331" y="400851"/>
            <a:ext cx="3912870" cy="22988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az 7"/>
          <p:cNvPicPr/>
          <p:nvPr/>
        </p:nvPicPr>
        <p:blipFill rotWithShape="1">
          <a:blip r:embed="rId5"/>
          <a:srcRect l="66402" t="15286" r="4762" b="47090"/>
          <a:stretch/>
        </p:blipFill>
        <p:spPr bwMode="auto">
          <a:xfrm>
            <a:off x="4894217" y="3335383"/>
            <a:ext cx="4589417" cy="34335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Prostokąt zaokrąglony 8"/>
          <p:cNvSpPr/>
          <p:nvPr/>
        </p:nvSpPr>
        <p:spPr>
          <a:xfrm>
            <a:off x="5267229" y="143820"/>
            <a:ext cx="2342605" cy="28128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W KRAJOBRAZIE NIEMAL KAŻDEGO WIELKIEGO MIASTA SĄ TERENY ZIELONE:</a:t>
            </a:r>
          </a:p>
          <a:p>
            <a:pPr algn="ctr"/>
            <a:r>
              <a:rPr lang="pl-PL" dirty="0" smtClean="0"/>
              <a:t>PARKI, SKWERY, OGRODY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0578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7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75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/>
          </p:cNvPicPr>
          <p:nvPr>
            <p:ph idx="1"/>
          </p:nvPr>
        </p:nvPicPr>
        <p:blipFill rotWithShape="1">
          <a:blip r:embed="rId2"/>
          <a:srcRect l="66004" t="16461" r="3175" b="29219"/>
          <a:stretch/>
        </p:blipFill>
        <p:spPr bwMode="auto">
          <a:xfrm>
            <a:off x="139337" y="87086"/>
            <a:ext cx="6792685" cy="6618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/>
          <p:cNvPicPr/>
          <p:nvPr/>
        </p:nvPicPr>
        <p:blipFill rotWithShape="1">
          <a:blip r:embed="rId3"/>
          <a:srcRect l="66004" t="15286" r="3837" b="34156"/>
          <a:stretch/>
        </p:blipFill>
        <p:spPr bwMode="auto">
          <a:xfrm>
            <a:off x="6592388" y="1828799"/>
            <a:ext cx="5496287" cy="4953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rostokąt zaokrąglony 7"/>
          <p:cNvSpPr/>
          <p:nvPr/>
        </p:nvSpPr>
        <p:spPr>
          <a:xfrm>
            <a:off x="7271657" y="200297"/>
            <a:ext cx="4467497" cy="15152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PROBLEMEM AGLOMERACJI JEST SMOG, ZANIECZYSZCZENIE POWIETRZA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449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/>
          <p:nvPr/>
        </p:nvPicPr>
        <p:blipFill rotWithShape="1">
          <a:blip r:embed="rId3"/>
          <a:srcRect l="16930" t="28689" r="31086" b="10876"/>
          <a:stretch/>
        </p:blipFill>
        <p:spPr bwMode="auto">
          <a:xfrm>
            <a:off x="96338" y="3944983"/>
            <a:ext cx="4266656" cy="2814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/>
          <p:nvPr/>
        </p:nvPicPr>
        <p:blipFill rotWithShape="1">
          <a:blip r:embed="rId4"/>
          <a:srcRect l="45900" t="23280" r="14947" b="31570"/>
          <a:stretch/>
        </p:blipFill>
        <p:spPr bwMode="auto">
          <a:xfrm>
            <a:off x="184057" y="1769"/>
            <a:ext cx="4366895" cy="3058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/>
          <p:cNvPicPr/>
          <p:nvPr/>
        </p:nvPicPr>
        <p:blipFill rotWithShape="1">
          <a:blip r:embed="rId5"/>
          <a:srcRect l="66005" t="15286" r="2646" b="48030"/>
          <a:stretch/>
        </p:blipFill>
        <p:spPr bwMode="auto">
          <a:xfrm>
            <a:off x="8319407" y="241579"/>
            <a:ext cx="3515542" cy="23861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az 7"/>
          <p:cNvPicPr/>
          <p:nvPr/>
        </p:nvPicPr>
        <p:blipFill rotWithShape="1">
          <a:blip r:embed="rId6"/>
          <a:srcRect l="16270" t="30335" r="41799" b="30159"/>
          <a:stretch/>
        </p:blipFill>
        <p:spPr bwMode="auto">
          <a:xfrm>
            <a:off x="6305006" y="3133913"/>
            <a:ext cx="5886994" cy="31536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7"/>
          <a:srcRect l="66005" t="29394" r="14815" b="32981"/>
          <a:stretch/>
        </p:blipFill>
        <p:spPr bwMode="auto">
          <a:xfrm>
            <a:off x="3562544" y="2137614"/>
            <a:ext cx="3275867" cy="3614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16280" y="161268"/>
            <a:ext cx="3687491" cy="838925"/>
          </a:xfrm>
        </p:spPr>
        <p:txBody>
          <a:bodyPr>
            <a:normAutofit/>
          </a:bodyPr>
          <a:lstStyle/>
          <a:p>
            <a:r>
              <a:rPr lang="pl-PL" sz="2400" b="1" dirty="0" smtClean="0"/>
              <a:t>INTERESUJĄCE OBIEKTY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3481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/>
          <p:nvPr/>
        </p:nvPicPr>
        <p:blipFill rotWithShape="1">
          <a:blip r:embed="rId3"/>
          <a:srcRect l="25926" t="32452" r="54666" b="21928"/>
          <a:stretch/>
        </p:blipFill>
        <p:spPr bwMode="auto">
          <a:xfrm>
            <a:off x="10651736" y="37729"/>
            <a:ext cx="1447926" cy="2317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/>
          <p:cNvPicPr/>
          <p:nvPr/>
        </p:nvPicPr>
        <p:blipFill rotWithShape="1">
          <a:blip r:embed="rId4"/>
          <a:srcRect l="26323" t="24691" r="14683" b="26631"/>
          <a:stretch/>
        </p:blipFill>
        <p:spPr bwMode="auto">
          <a:xfrm>
            <a:off x="4461556" y="92208"/>
            <a:ext cx="4673074" cy="21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Symbol zastępczy zawartości 4"/>
          <p:cNvPicPr>
            <a:picLocks/>
          </p:cNvPicPr>
          <p:nvPr/>
        </p:nvPicPr>
        <p:blipFill rotWithShape="1">
          <a:blip r:embed="rId5"/>
          <a:srcRect l="45635" t="35509" r="34396" b="17696"/>
          <a:stretch/>
        </p:blipFill>
        <p:spPr bwMode="auto">
          <a:xfrm>
            <a:off x="7757142" y="4176049"/>
            <a:ext cx="2221993" cy="2654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az 7"/>
          <p:cNvPicPr/>
          <p:nvPr/>
        </p:nvPicPr>
        <p:blipFill rotWithShape="1">
          <a:blip r:embed="rId6"/>
          <a:srcRect l="46428" t="25162" r="14947" b="25691"/>
          <a:stretch/>
        </p:blipFill>
        <p:spPr bwMode="auto">
          <a:xfrm>
            <a:off x="2578608" y="3754343"/>
            <a:ext cx="3017519" cy="31036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6109" y="2447508"/>
            <a:ext cx="2926615" cy="1507067"/>
          </a:xfrm>
        </p:spPr>
        <p:txBody>
          <a:bodyPr/>
          <a:lstStyle/>
          <a:p>
            <a:r>
              <a:rPr lang="pl-PL" dirty="0" smtClean="0"/>
              <a:t>STARÓWKA 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 rotWithShape="1">
          <a:blip r:embed="rId7"/>
          <a:srcRect l="26323" t="45151" r="34524" b="7759"/>
          <a:stretch/>
        </p:blipFill>
        <p:spPr bwMode="auto">
          <a:xfrm>
            <a:off x="0" y="0"/>
            <a:ext cx="4443168" cy="3419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ymbol zastępczy zawartości 4"/>
          <p:cNvPicPr>
            <a:picLocks noGrp="1"/>
          </p:cNvPicPr>
          <p:nvPr>
            <p:ph idx="1"/>
          </p:nvPr>
        </p:nvPicPr>
        <p:blipFill rotWithShape="1">
          <a:blip r:embed="rId5"/>
          <a:srcRect l="25825" t="35992" r="54201" b="17213"/>
          <a:stretch/>
        </p:blipFill>
        <p:spPr bwMode="auto">
          <a:xfrm>
            <a:off x="-19640" y="3508538"/>
            <a:ext cx="2598248" cy="3322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/>
          <p:nvPr/>
        </p:nvPicPr>
        <p:blipFill rotWithShape="1">
          <a:blip r:embed="rId3"/>
          <a:srcRect l="45661" t="32452" r="34524" b="21928"/>
          <a:stretch/>
        </p:blipFill>
        <p:spPr bwMode="auto">
          <a:xfrm>
            <a:off x="9134630" y="37729"/>
            <a:ext cx="1478263" cy="2317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az 8"/>
          <p:cNvPicPr/>
          <p:nvPr/>
        </p:nvPicPr>
        <p:blipFill rotWithShape="1">
          <a:blip r:embed="rId8"/>
          <a:srcRect l="15212" t="24691" r="41005" b="31099"/>
          <a:stretch/>
        </p:blipFill>
        <p:spPr bwMode="auto">
          <a:xfrm>
            <a:off x="9274828" y="2440415"/>
            <a:ext cx="2767693" cy="1703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az 9"/>
          <p:cNvPicPr/>
          <p:nvPr/>
        </p:nvPicPr>
        <p:blipFill rotWithShape="1">
          <a:blip r:embed="rId9"/>
          <a:srcRect l="66005" t="37390" r="14551" b="16285"/>
          <a:stretch/>
        </p:blipFill>
        <p:spPr bwMode="auto">
          <a:xfrm>
            <a:off x="9979135" y="4189173"/>
            <a:ext cx="2197443" cy="2628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Symbol zastępczy zawartości 4"/>
          <p:cNvPicPr>
            <a:picLocks/>
          </p:cNvPicPr>
          <p:nvPr/>
        </p:nvPicPr>
        <p:blipFill rotWithShape="1">
          <a:blip r:embed="rId5"/>
          <a:srcRect l="65632" t="35509" r="14947" b="17696"/>
          <a:stretch/>
        </p:blipFill>
        <p:spPr bwMode="auto">
          <a:xfrm>
            <a:off x="5596127" y="4228247"/>
            <a:ext cx="2161015" cy="2654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230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/>
          <p:nvPr/>
        </p:nvPicPr>
        <p:blipFill rotWithShape="1">
          <a:blip r:embed="rId3"/>
          <a:srcRect l="66005" t="25632" r="14683" b="26396"/>
          <a:stretch/>
        </p:blipFill>
        <p:spPr bwMode="auto">
          <a:xfrm>
            <a:off x="6500656" y="112882"/>
            <a:ext cx="2284608" cy="27034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az 11"/>
          <p:cNvPicPr/>
          <p:nvPr/>
        </p:nvPicPr>
        <p:blipFill rotWithShape="1">
          <a:blip r:embed="rId4"/>
          <a:srcRect l="69444" t="15050" r="6746" b="59083"/>
          <a:stretch/>
        </p:blipFill>
        <p:spPr bwMode="auto">
          <a:xfrm>
            <a:off x="38685" y="3301366"/>
            <a:ext cx="3364877" cy="2280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az 7"/>
          <p:cNvPicPr/>
          <p:nvPr/>
        </p:nvPicPr>
        <p:blipFill rotWithShape="1">
          <a:blip r:embed="rId5"/>
          <a:srcRect l="26058" t="33863" r="54365" b="20751"/>
          <a:stretch/>
        </p:blipFill>
        <p:spPr bwMode="auto">
          <a:xfrm>
            <a:off x="3785038" y="60103"/>
            <a:ext cx="2558143" cy="33171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2657" y="5633538"/>
            <a:ext cx="5268533" cy="969553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CIEKAWA ARCHITEKTURA</a:t>
            </a:r>
            <a:br>
              <a:rPr lang="pl-PL" dirty="0" smtClean="0"/>
            </a:br>
            <a:r>
              <a:rPr lang="pl-PL" dirty="0" smtClean="0"/>
              <a:t> NOWOCZESNA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/>
          </p:cNvPicPr>
          <p:nvPr>
            <p:ph idx="1"/>
          </p:nvPr>
        </p:nvPicPr>
        <p:blipFill rotWithShape="1">
          <a:blip r:embed="rId6"/>
          <a:srcRect l="25132" t="19988" r="25926" b="15344"/>
          <a:stretch/>
        </p:blipFill>
        <p:spPr bwMode="auto">
          <a:xfrm>
            <a:off x="27878" y="16228"/>
            <a:ext cx="3757160" cy="32330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/>
          <p:cNvPicPr/>
          <p:nvPr/>
        </p:nvPicPr>
        <p:blipFill rotWithShape="1">
          <a:blip r:embed="rId7"/>
          <a:srcRect l="26190" t="26102" r="54101" b="26632"/>
          <a:stretch/>
        </p:blipFill>
        <p:spPr bwMode="auto">
          <a:xfrm>
            <a:off x="9143582" y="3345938"/>
            <a:ext cx="2910840" cy="3512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az 9"/>
          <p:cNvPicPr/>
          <p:nvPr/>
        </p:nvPicPr>
        <p:blipFill rotWithShape="1">
          <a:blip r:embed="rId8"/>
          <a:srcRect l="65609" t="14815" r="3571" b="35567"/>
          <a:stretch/>
        </p:blipFill>
        <p:spPr bwMode="auto">
          <a:xfrm>
            <a:off x="8974016" y="60103"/>
            <a:ext cx="3080406" cy="32330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az 10"/>
          <p:cNvPicPr/>
          <p:nvPr/>
        </p:nvPicPr>
        <p:blipFill rotWithShape="1">
          <a:blip r:embed="rId9"/>
          <a:srcRect l="65873" t="14815" r="2513" b="37448"/>
          <a:stretch/>
        </p:blipFill>
        <p:spPr bwMode="auto">
          <a:xfrm>
            <a:off x="5314659" y="3632120"/>
            <a:ext cx="3482590" cy="3225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147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73750966AE9142A98111227A7C057A" ma:contentTypeVersion="7" ma:contentTypeDescription="Utwórz nowy dokument." ma:contentTypeScope="" ma:versionID="a3896fe05180dd7ce3b406b564526220">
  <xsd:schema xmlns:xsd="http://www.w3.org/2001/XMLSchema" xmlns:xs="http://www.w3.org/2001/XMLSchema" xmlns:p="http://schemas.microsoft.com/office/2006/metadata/properties" xmlns:ns2="dac04971-2c7d-408f-b62b-8363178fe691" targetNamespace="http://schemas.microsoft.com/office/2006/metadata/properties" ma:root="true" ma:fieldsID="865c1d043c0c65441b6d5852066a8dc7" ns2:_="">
    <xsd:import namespace="dac04971-2c7d-408f-b62b-8363178fe6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04971-2c7d-408f-b62b-8363178fe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55779C-A933-4927-8FAF-EE6C082F7BDC}"/>
</file>

<file path=customXml/itemProps2.xml><?xml version="1.0" encoding="utf-8"?>
<ds:datastoreItem xmlns:ds="http://schemas.openxmlformats.org/officeDocument/2006/customXml" ds:itemID="{95589B2F-BBCF-403F-8064-AF886332B674}"/>
</file>

<file path=customXml/itemProps3.xml><?xml version="1.0" encoding="utf-8"?>
<ds:datastoreItem xmlns:ds="http://schemas.openxmlformats.org/officeDocument/2006/customXml" ds:itemID="{0C152249-95EF-4555-9459-504278C6CB5A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1509</TotalTime>
  <Words>551</Words>
  <Application>Microsoft Office PowerPoint</Application>
  <PresentationFormat>Panoramiczny</PresentationFormat>
  <Paragraphs>42</Paragraphs>
  <Slides>11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Calibri</vt:lpstr>
      <vt:lpstr>Century Gothic</vt:lpstr>
      <vt:lpstr>Wingdings 3</vt:lpstr>
      <vt:lpstr>Wycinek</vt:lpstr>
      <vt:lpstr>Krajobraz wielkomiejski Warszawy</vt:lpstr>
      <vt:lpstr>Prezentacja programu PowerPoint</vt:lpstr>
      <vt:lpstr>Prezentacja programu PowerPoint</vt:lpstr>
      <vt:lpstr>KRAJOBRAZ WARSZAWY KRAJOBRAZEM WIELKOMIEJSKIM</vt:lpstr>
      <vt:lpstr>TERENY ZIELONE  W WARSZAWIE</vt:lpstr>
      <vt:lpstr>Prezentacja programu PowerPoint</vt:lpstr>
      <vt:lpstr>INTERESUJĄCE OBIEKTY</vt:lpstr>
      <vt:lpstr>STARÓWKA </vt:lpstr>
      <vt:lpstr>CIEKAWA ARCHITEKTURA  NOWOCZESNA</vt:lpstr>
      <vt:lpstr>WAŻNE INFORMACJE DLA MIESZKAŃCÓW ZNAJDUJĄ SIĘ NA STRONIE MIASTA https://www.um.warszawa.pl/dla-mieszkancow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Krajobraz wielkomiejski Warszawy</dc:title>
  <dc:creator>Katarzyna Manikowska</dc:creator>
  <cp:lastModifiedBy>user</cp:lastModifiedBy>
  <cp:revision>30</cp:revision>
  <dcterms:created xsi:type="dcterms:W3CDTF">2020-11-23T19:06:17Z</dcterms:created>
  <dcterms:modified xsi:type="dcterms:W3CDTF">2020-11-24T20:31:57Z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0x010100E373750966AE9142A98111227A7C057A</vt:lpwstr>
  </property>
</Properties>
</file>